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2DAA1-C542-452E-8893-DC059CB27E7E}" type="datetimeFigureOut">
              <a:rPr lang="es-MX" smtClean="0"/>
              <a:pPr/>
              <a:t>27/04/2010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D900-FD66-4DC5-9EAF-DB50071696B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2DAA1-C542-452E-8893-DC059CB27E7E}" type="datetimeFigureOut">
              <a:rPr lang="es-MX" smtClean="0"/>
              <a:pPr/>
              <a:t>27/04/2010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D900-FD66-4DC5-9EAF-DB50071696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2DAA1-C542-452E-8893-DC059CB27E7E}" type="datetimeFigureOut">
              <a:rPr lang="es-MX" smtClean="0"/>
              <a:pPr/>
              <a:t>27/04/2010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D900-FD66-4DC5-9EAF-DB50071696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2DAA1-C542-452E-8893-DC059CB27E7E}" type="datetimeFigureOut">
              <a:rPr lang="es-MX" smtClean="0"/>
              <a:pPr/>
              <a:t>27/04/2010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D900-FD66-4DC5-9EAF-DB50071696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2DAA1-C542-452E-8893-DC059CB27E7E}" type="datetimeFigureOut">
              <a:rPr lang="es-MX" smtClean="0"/>
              <a:pPr/>
              <a:t>27/04/2010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D900-FD66-4DC5-9EAF-DB50071696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2DAA1-C542-452E-8893-DC059CB27E7E}" type="datetimeFigureOut">
              <a:rPr lang="es-MX" smtClean="0"/>
              <a:pPr/>
              <a:t>27/04/2010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D900-FD66-4DC5-9EAF-DB50071696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2DAA1-C542-452E-8893-DC059CB27E7E}" type="datetimeFigureOut">
              <a:rPr lang="es-MX" smtClean="0"/>
              <a:pPr/>
              <a:t>27/04/2010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D900-FD66-4DC5-9EAF-DB50071696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2DAA1-C542-452E-8893-DC059CB27E7E}" type="datetimeFigureOut">
              <a:rPr lang="es-MX" smtClean="0"/>
              <a:pPr/>
              <a:t>27/04/2010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D900-FD66-4DC5-9EAF-DB50071696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2DAA1-C542-452E-8893-DC059CB27E7E}" type="datetimeFigureOut">
              <a:rPr lang="es-MX" smtClean="0"/>
              <a:pPr/>
              <a:t>27/04/2010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D900-FD66-4DC5-9EAF-DB50071696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2DAA1-C542-452E-8893-DC059CB27E7E}" type="datetimeFigureOut">
              <a:rPr lang="es-MX" smtClean="0"/>
              <a:pPr/>
              <a:t>27/04/2010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D900-FD66-4DC5-9EAF-DB50071696B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FC2DAA1-C542-452E-8893-DC059CB27E7E}" type="datetimeFigureOut">
              <a:rPr lang="es-MX" smtClean="0"/>
              <a:pPr/>
              <a:t>27/04/2010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2C7D900-FD66-4DC5-9EAF-DB50071696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FC2DAA1-C542-452E-8893-DC059CB27E7E}" type="datetimeFigureOut">
              <a:rPr lang="es-MX" smtClean="0"/>
              <a:pPr/>
              <a:t>27/04/2010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2C7D900-FD66-4DC5-9EAF-DB50071696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3428992" y="2000240"/>
            <a:ext cx="2500330" cy="1928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latin typeface="Agency FB" pitchFamily="34" charset="0"/>
              </a:rPr>
              <a:t>REPRESENTACIÓN DEL CONOCIMIENTO. MODELOS SIMBÓLICOS Y MODELOS</a:t>
            </a:r>
          </a:p>
          <a:p>
            <a:pPr algn="ctr"/>
            <a:r>
              <a:rPr lang="es-MX" sz="1600" b="1" dirty="0">
                <a:latin typeface="Agency FB" pitchFamily="34" charset="0"/>
              </a:rPr>
              <a:t>NEOCONEXIONISTAS.</a:t>
            </a:r>
            <a:endParaRPr lang="es-MX" sz="1600" dirty="0">
              <a:latin typeface="Agency FB" pitchFamily="34" charset="0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5000628" y="0"/>
            <a:ext cx="2571736" cy="17859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 smtClean="0"/>
              <a:t>Niveles </a:t>
            </a:r>
            <a:r>
              <a:rPr lang="es-MX" sz="1100" b="1" dirty="0"/>
              <a:t>de descripción:</a:t>
            </a:r>
          </a:p>
          <a:p>
            <a:pPr algn="ctr"/>
            <a:r>
              <a:rPr lang="es-MX" sz="1100" dirty="0" smtClean="0"/>
              <a:t>·físico </a:t>
            </a:r>
            <a:r>
              <a:rPr lang="es-MX" sz="1100" dirty="0"/>
              <a:t>o </a:t>
            </a:r>
            <a:r>
              <a:rPr lang="es-MX" sz="1100" dirty="0" smtClean="0"/>
              <a:t>biológico, Simbólico </a:t>
            </a:r>
            <a:r>
              <a:rPr lang="es-MX" sz="1100" dirty="0"/>
              <a:t>o sintáctico.</a:t>
            </a:r>
          </a:p>
          <a:p>
            <a:pPr algn="ctr"/>
            <a:r>
              <a:rPr lang="es-MX" sz="1100" dirty="0" smtClean="0"/>
              <a:t>Semántico </a:t>
            </a:r>
            <a:r>
              <a:rPr lang="es-MX" sz="1100" dirty="0"/>
              <a:t>o de conocimiento.</a:t>
            </a:r>
          </a:p>
        </p:txBody>
      </p:sp>
      <p:sp>
        <p:nvSpPr>
          <p:cNvPr id="6" name="5 Elipse"/>
          <p:cNvSpPr/>
          <p:nvPr/>
        </p:nvSpPr>
        <p:spPr>
          <a:xfrm>
            <a:off x="1785918" y="0"/>
            <a:ext cx="2357454" cy="20002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/>
              <a:t>Anderson, 1976</a:t>
            </a:r>
            <a:r>
              <a:rPr lang="es-MX" sz="900" b="1" dirty="0" smtClean="0"/>
              <a:t>. M.L.P,</a:t>
            </a:r>
            <a:r>
              <a:rPr lang="es-MX" sz="900" b="1" dirty="0"/>
              <a:t> </a:t>
            </a:r>
            <a:r>
              <a:rPr lang="es-MX" sz="900" b="1" dirty="0" smtClean="0"/>
              <a:t>M.C.P.</a:t>
            </a:r>
          </a:p>
          <a:p>
            <a:pPr algn="ctr"/>
            <a:r>
              <a:rPr lang="es-MX" sz="900" b="1" dirty="0" smtClean="0"/>
              <a:t>Procesos: </a:t>
            </a:r>
            <a:r>
              <a:rPr lang="es-MX" sz="900" b="1" dirty="0"/>
              <a:t>Codificación</a:t>
            </a:r>
            <a:r>
              <a:rPr lang="es-MX" sz="900" b="1" dirty="0" smtClean="0"/>
              <a:t>:,</a:t>
            </a:r>
            <a:r>
              <a:rPr lang="es-MX" sz="900" b="1" dirty="0"/>
              <a:t> </a:t>
            </a:r>
            <a:r>
              <a:rPr lang="es-MX" sz="900" b="1" dirty="0" smtClean="0"/>
              <a:t>Almacenamiento,</a:t>
            </a:r>
            <a:r>
              <a:rPr lang="es-MX" sz="900" b="1" dirty="0"/>
              <a:t> </a:t>
            </a:r>
            <a:r>
              <a:rPr lang="es-MX" sz="900" b="1" dirty="0" smtClean="0"/>
              <a:t>Recuperación,</a:t>
            </a:r>
            <a:r>
              <a:rPr lang="es-MX" sz="900" b="1" dirty="0"/>
              <a:t> Ejecución</a:t>
            </a:r>
            <a:endParaRPr lang="es-MX" sz="900" dirty="0"/>
          </a:p>
        </p:txBody>
      </p:sp>
      <p:sp>
        <p:nvSpPr>
          <p:cNvPr id="7" name="6 Elipse"/>
          <p:cNvSpPr/>
          <p:nvPr/>
        </p:nvSpPr>
        <p:spPr>
          <a:xfrm>
            <a:off x="7000892" y="2357430"/>
            <a:ext cx="2143108" cy="17145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 smtClean="0"/>
              <a:t>Niveles de explicación:</a:t>
            </a:r>
          </a:p>
          <a:p>
            <a:pPr algn="ctr"/>
            <a:r>
              <a:rPr lang="es-MX" sz="1100" dirty="0" smtClean="0"/>
              <a:t>·Computacional,</a:t>
            </a:r>
          </a:p>
          <a:p>
            <a:pPr algn="ctr"/>
            <a:r>
              <a:rPr lang="es-MX" sz="1100" dirty="0" smtClean="0"/>
              <a:t>· Algoritmo</a:t>
            </a:r>
            <a:endParaRPr lang="es-MX" sz="1100" dirty="0"/>
          </a:p>
          <a:p>
            <a:pPr algn="ctr"/>
            <a:r>
              <a:rPr lang="es-MX" sz="1100" dirty="0"/>
              <a:t>· Implementacional, </a:t>
            </a:r>
            <a:endParaRPr lang="es-MX" dirty="0"/>
          </a:p>
        </p:txBody>
      </p:sp>
      <p:sp>
        <p:nvSpPr>
          <p:cNvPr id="8" name="7 Elipse"/>
          <p:cNvSpPr/>
          <p:nvPr/>
        </p:nvSpPr>
        <p:spPr>
          <a:xfrm>
            <a:off x="5500694" y="4286232"/>
            <a:ext cx="2928958" cy="25717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 smtClean="0"/>
              <a:t> </a:t>
            </a:r>
            <a:r>
              <a:rPr lang="es-MX" sz="1000" b="1" dirty="0"/>
              <a:t>Percepción: sistema  </a:t>
            </a:r>
            <a:r>
              <a:rPr lang="es-MX" sz="1000" b="1" dirty="0" smtClean="0"/>
              <a:t>la imagen es un producto  exterior.</a:t>
            </a:r>
            <a:endParaRPr lang="es-MX" sz="1000" b="1" dirty="0"/>
          </a:p>
          <a:p>
            <a:pPr algn="ctr"/>
            <a:r>
              <a:rPr lang="es-MX" sz="1000" b="1" dirty="0" smtClean="0"/>
              <a:t> </a:t>
            </a:r>
            <a:r>
              <a:rPr lang="es-MX" sz="1000" b="1" dirty="0"/>
              <a:t>Percepción: sistema de análisis e interpretación del </a:t>
            </a:r>
            <a:r>
              <a:rPr lang="es-MX" sz="1000" b="1" dirty="0" smtClean="0"/>
              <a:t>medio                    Imagen</a:t>
            </a:r>
            <a:r>
              <a:rPr lang="es-MX" sz="1000" b="1" dirty="0"/>
              <a:t>: sistema de simulación y construcción de modelos especiales</a:t>
            </a:r>
            <a:r>
              <a:rPr lang="es-MX" sz="1000" b="1" dirty="0" smtClean="0"/>
              <a:t>., nos ayudan a guardar imágenes en la memoria</a:t>
            </a:r>
            <a:endParaRPr lang="es-MX" sz="1000" dirty="0"/>
          </a:p>
        </p:txBody>
      </p:sp>
      <p:sp>
        <p:nvSpPr>
          <p:cNvPr id="9" name="8 Elipse"/>
          <p:cNvSpPr/>
          <p:nvPr/>
        </p:nvSpPr>
        <p:spPr>
          <a:xfrm>
            <a:off x="928662" y="4214794"/>
            <a:ext cx="2786082" cy="26432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/>
              <a:t>Algoritmo: </a:t>
            </a:r>
            <a:r>
              <a:rPr lang="es-MX" sz="900" dirty="0" smtClean="0"/>
              <a:t>van </a:t>
            </a:r>
            <a:r>
              <a:rPr lang="es-MX" sz="900" dirty="0"/>
              <a:t>ejecutando las operaciones independientemente de la información que se genera durante el proceso</a:t>
            </a:r>
          </a:p>
          <a:p>
            <a:pPr algn="ctr"/>
            <a:r>
              <a:rPr lang="es-MX" sz="900" dirty="0" smtClean="0"/>
              <a:t>(</a:t>
            </a:r>
            <a:r>
              <a:rPr lang="es-MX" sz="900" b="1" dirty="0" smtClean="0"/>
              <a:t>Heurístico</a:t>
            </a:r>
            <a:r>
              <a:rPr lang="es-MX" sz="900" b="1" dirty="0"/>
              <a:t>: forma de actuar, así es como actúa el ser humano. </a:t>
            </a:r>
            <a:r>
              <a:rPr lang="es-MX" sz="900" dirty="0" smtClean="0"/>
              <a:t>No </a:t>
            </a:r>
            <a:r>
              <a:rPr lang="es-MX" sz="900" dirty="0"/>
              <a:t>se limita a registrar las operaciones que van registrando sino que también registra</a:t>
            </a:r>
          </a:p>
          <a:p>
            <a:pPr algn="ctr"/>
            <a:r>
              <a:rPr lang="es-MX" sz="900" dirty="0"/>
              <a:t>enunciados de acciones que especifican en que condiciones se van a actuar.</a:t>
            </a:r>
          </a:p>
        </p:txBody>
      </p:sp>
      <p:sp>
        <p:nvSpPr>
          <p:cNvPr id="10" name="9 Elipse"/>
          <p:cNvSpPr/>
          <p:nvPr/>
        </p:nvSpPr>
        <p:spPr>
          <a:xfrm>
            <a:off x="0" y="2143116"/>
            <a:ext cx="1928794" cy="20002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Las redes permiten crear los conceptos  e indica en donde empieza la </a:t>
            </a:r>
            <a:r>
              <a:rPr lang="es-MX" sz="1000" dirty="0" err="1" smtClean="0"/>
              <a:t>informacion</a:t>
            </a:r>
            <a:endParaRPr lang="es-MX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3428992" y="2571744"/>
            <a:ext cx="2500330" cy="135732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/>
              <a:t>Categorías y </a:t>
            </a:r>
            <a:r>
              <a:rPr lang="es-MX" sz="1600" b="1" dirty="0" smtClean="0"/>
              <a:t>Conceptos</a:t>
            </a:r>
            <a:endParaRPr lang="es-MX" sz="1600" dirty="0">
              <a:latin typeface="Agency FB" pitchFamily="34" charset="0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6357950" y="785794"/>
            <a:ext cx="2500362" cy="1714512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>
                <a:latin typeface="+mj-lt"/>
              </a:rPr>
              <a:t>Autoconcepto: esquema de nosotros mismos, de nuestros conocimientos, temperamento, </a:t>
            </a:r>
            <a:r>
              <a:rPr lang="es-MX" sz="1100" b="1" dirty="0" smtClean="0">
                <a:latin typeface="+mj-lt"/>
              </a:rPr>
              <a:t>destrezas</a:t>
            </a:r>
            <a:endParaRPr lang="es-MX" sz="1100" dirty="0">
              <a:latin typeface="+mj-lt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6143636" y="4572008"/>
            <a:ext cx="2571768" cy="1857388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000" b="1" dirty="0" smtClean="0"/>
              <a:t>Categorización </a:t>
            </a:r>
            <a:r>
              <a:rPr lang="es-MX" sz="1000" b="1" dirty="0"/>
              <a:t>Capacidad para organizar </a:t>
            </a:r>
            <a:r>
              <a:rPr lang="es-MX" sz="1000" b="1" dirty="0" smtClean="0"/>
              <a:t>el ambiente, capacidad </a:t>
            </a:r>
            <a:r>
              <a:rPr lang="es-MX" sz="1000" b="1" dirty="0"/>
              <a:t>de analizar, organizar de forma más detallada, más, más compleja, </a:t>
            </a:r>
          </a:p>
        </p:txBody>
      </p:sp>
      <p:sp>
        <p:nvSpPr>
          <p:cNvPr id="8" name="7 Elipse"/>
          <p:cNvSpPr/>
          <p:nvPr/>
        </p:nvSpPr>
        <p:spPr>
          <a:xfrm>
            <a:off x="0" y="4000504"/>
            <a:ext cx="3071834" cy="2428892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 smtClean="0"/>
              <a:t> </a:t>
            </a:r>
            <a:r>
              <a:rPr lang="es-MX" sz="1000" b="1" dirty="0"/>
              <a:t>Conceptualizar: se considera un proceso secundario a la categorización, podemos conceptualizar porque</a:t>
            </a:r>
          </a:p>
          <a:p>
            <a:pPr algn="ctr"/>
            <a:r>
              <a:rPr lang="es-MX" sz="1000" b="1" dirty="0"/>
              <a:t>podemos categorizar. Los que experimentan en este ámbito defienden que: si bien los ejemplos son artificiales</a:t>
            </a:r>
          </a:p>
          <a:p>
            <a:pPr algn="ctr"/>
            <a:r>
              <a:rPr lang="es-MX" sz="1000" b="1" dirty="0"/>
              <a:t>en este contexto, los resultados siempre dicen algo sobre el sistema cognitivo humano.</a:t>
            </a:r>
          </a:p>
        </p:txBody>
      </p:sp>
      <p:sp>
        <p:nvSpPr>
          <p:cNvPr id="9" name="8 Elipse"/>
          <p:cNvSpPr/>
          <p:nvPr/>
        </p:nvSpPr>
        <p:spPr>
          <a:xfrm>
            <a:off x="214282" y="642918"/>
            <a:ext cx="2786082" cy="207170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900" b="1" dirty="0"/>
              <a:t>Los conceptos se forman por </a:t>
            </a:r>
            <a:r>
              <a:rPr lang="es-MX" sz="900" b="1" dirty="0" smtClean="0"/>
              <a:t>asociación E-R.</a:t>
            </a:r>
          </a:p>
          <a:p>
            <a:pPr algn="ctr"/>
            <a:r>
              <a:rPr lang="es-MX" sz="900" b="1" dirty="0"/>
              <a:t>Los conceptos se forman por contraste de hipótesis</a:t>
            </a:r>
            <a:r>
              <a:rPr lang="es-MX" sz="900" b="1" dirty="0" smtClean="0"/>
              <a:t>.</a:t>
            </a:r>
          </a:p>
          <a:p>
            <a:pPr algn="ctr"/>
            <a:r>
              <a:rPr lang="es-MX" sz="900" b="1" dirty="0"/>
              <a:t>Generar hipótesis e intentar verificarlas, éste es el mecanismo de formación de conceptos </a:t>
            </a:r>
            <a:endParaRPr lang="es-MX" sz="900" b="1" dirty="0" smtClean="0"/>
          </a:p>
          <a:p>
            <a:pPr algn="ctr"/>
            <a:endParaRPr lang="es-MX" sz="900" dirty="0"/>
          </a:p>
        </p:txBody>
      </p:sp>
      <p:sp>
        <p:nvSpPr>
          <p:cNvPr id="11" name="10 Flecha derecha"/>
          <p:cNvSpPr/>
          <p:nvPr/>
        </p:nvSpPr>
        <p:spPr>
          <a:xfrm rot="8824843" flipH="1">
            <a:off x="5188184" y="1983034"/>
            <a:ext cx="1136029" cy="50006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derecha"/>
          <p:cNvSpPr/>
          <p:nvPr/>
        </p:nvSpPr>
        <p:spPr>
          <a:xfrm rot="13645529" flipH="1">
            <a:off x="5286779" y="4052164"/>
            <a:ext cx="1136029" cy="50006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lecha derecha"/>
          <p:cNvSpPr/>
          <p:nvPr/>
        </p:nvSpPr>
        <p:spPr>
          <a:xfrm rot="19524592" flipH="1">
            <a:off x="2970465" y="4135893"/>
            <a:ext cx="1136029" cy="500066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Flecha derecha"/>
          <p:cNvSpPr/>
          <p:nvPr/>
        </p:nvSpPr>
        <p:spPr>
          <a:xfrm rot="2059399" flipH="1">
            <a:off x="2899564" y="1991232"/>
            <a:ext cx="1136029" cy="50006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3286116" y="2500306"/>
            <a:ext cx="2643206" cy="142876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/>
              <a:t>SOLUCIÓN DE </a:t>
            </a:r>
            <a:r>
              <a:rPr lang="es-MX" sz="1600" b="1" dirty="0" smtClean="0"/>
              <a:t>PROBLEMAS Y RAZONAMIENTO</a:t>
            </a:r>
            <a:endParaRPr lang="es-MX" sz="1600" dirty="0">
              <a:latin typeface="Agency FB" pitchFamily="34" charset="0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5429256" y="642918"/>
            <a:ext cx="3286148" cy="85725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/>
              <a:t>Problemas bien definidos </a:t>
            </a:r>
            <a:r>
              <a:rPr lang="es-MX" sz="1100" b="1" dirty="0" smtClean="0"/>
              <a:t>: </a:t>
            </a:r>
            <a:r>
              <a:rPr lang="es-MX" sz="1100" b="1" dirty="0"/>
              <a:t>Información clara </a:t>
            </a:r>
            <a:r>
              <a:rPr lang="es-MX" sz="1100" b="1" dirty="0" smtClean="0"/>
              <a:t>sobre,</a:t>
            </a:r>
            <a:r>
              <a:rPr lang="es-MX" sz="1100" b="1" dirty="0"/>
              <a:t> Qué operadores se pueden </a:t>
            </a:r>
            <a:r>
              <a:rPr lang="es-MX" sz="1100" b="1" dirty="0" smtClean="0"/>
              <a:t>aplicar, </a:t>
            </a:r>
            <a:r>
              <a:rPr lang="es-MX" sz="1100" b="1" dirty="0"/>
              <a:t>Restricciones</a:t>
            </a:r>
          </a:p>
        </p:txBody>
      </p:sp>
      <p:sp>
        <p:nvSpPr>
          <p:cNvPr id="6" name="5 Elipse"/>
          <p:cNvSpPr/>
          <p:nvPr/>
        </p:nvSpPr>
        <p:spPr>
          <a:xfrm>
            <a:off x="571472" y="714356"/>
            <a:ext cx="2643206" cy="142876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/>
              <a:t>Razonamiento</a:t>
            </a:r>
          </a:p>
          <a:p>
            <a:pPr algn="ctr"/>
            <a:r>
              <a:rPr lang="es-MX" sz="900" b="1" dirty="0"/>
              <a:t>El razonamiento es un proceso que permite extraer unas conclusiones a partir de unas premisas o</a:t>
            </a:r>
          </a:p>
          <a:p>
            <a:pPr algn="ctr"/>
            <a:r>
              <a:rPr lang="es-MX" sz="900" b="1" dirty="0"/>
              <a:t>acontecimientos dados previamente. </a:t>
            </a:r>
            <a:r>
              <a:rPr lang="es-MX" sz="900" b="1" dirty="0" smtClean="0"/>
              <a:t>INDUCTIVO Y DEDUCTIVO</a:t>
            </a:r>
            <a:endParaRPr lang="es-MX" sz="900" b="1" dirty="0"/>
          </a:p>
        </p:txBody>
      </p:sp>
      <p:sp>
        <p:nvSpPr>
          <p:cNvPr id="7" name="6 Elipse"/>
          <p:cNvSpPr/>
          <p:nvPr/>
        </p:nvSpPr>
        <p:spPr>
          <a:xfrm>
            <a:off x="6500794" y="2428868"/>
            <a:ext cx="2643206" cy="128588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/>
              <a:t>Problemas mal </a:t>
            </a:r>
            <a:r>
              <a:rPr lang="es-MX" sz="1000" b="1" dirty="0" smtClean="0"/>
              <a:t>definidos: </a:t>
            </a:r>
            <a:r>
              <a:rPr lang="es-MX" sz="1000" b="1" dirty="0"/>
              <a:t>Problemas de </a:t>
            </a:r>
            <a:r>
              <a:rPr lang="es-MX" sz="1000" b="1" dirty="0" smtClean="0"/>
              <a:t>estructura,</a:t>
            </a:r>
            <a:r>
              <a:rPr lang="es-MX" sz="1000" b="1" dirty="0"/>
              <a:t> </a:t>
            </a:r>
            <a:r>
              <a:rPr lang="es-MX" sz="1000" b="1" dirty="0" smtClean="0"/>
              <a:t>transformación, </a:t>
            </a:r>
            <a:r>
              <a:rPr lang="es-MX" sz="1000" b="1" dirty="0"/>
              <a:t>reorganización</a:t>
            </a:r>
            <a:r>
              <a:rPr lang="es-MX" sz="1000" b="1" dirty="0" smtClean="0"/>
              <a:t>. y </a:t>
            </a:r>
            <a:r>
              <a:rPr lang="es-MX" sz="1000" b="1" dirty="0"/>
              <a:t>Problemas sociales</a:t>
            </a:r>
            <a:r>
              <a:rPr lang="es-MX" sz="1000" dirty="0"/>
              <a:t>.</a:t>
            </a:r>
          </a:p>
        </p:txBody>
      </p:sp>
      <p:sp>
        <p:nvSpPr>
          <p:cNvPr id="8" name="7 Elipse"/>
          <p:cNvSpPr/>
          <p:nvPr/>
        </p:nvSpPr>
        <p:spPr>
          <a:xfrm>
            <a:off x="5357786" y="4857760"/>
            <a:ext cx="3429056" cy="15001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 smtClean="0"/>
              <a:t> </a:t>
            </a:r>
            <a:r>
              <a:rPr lang="es-MX" sz="1000" b="1" dirty="0"/>
              <a:t>Fases en la resolución de </a:t>
            </a:r>
            <a:r>
              <a:rPr lang="es-MX" sz="1000" b="1" dirty="0" smtClean="0"/>
              <a:t>problemas:</a:t>
            </a:r>
            <a:r>
              <a:rPr lang="es-MX" sz="1000" b="1" dirty="0"/>
              <a:t> Fases de </a:t>
            </a:r>
            <a:r>
              <a:rPr lang="es-MX" sz="1000" b="1" dirty="0" smtClean="0"/>
              <a:t>preparación,</a:t>
            </a:r>
            <a:r>
              <a:rPr lang="es-MX" sz="1000" b="1" dirty="0"/>
              <a:t> </a:t>
            </a:r>
            <a:r>
              <a:rPr lang="es-MX" sz="1000" b="1" dirty="0" smtClean="0"/>
              <a:t>Producción,</a:t>
            </a:r>
            <a:r>
              <a:rPr lang="es-MX" sz="1000" b="1" dirty="0"/>
              <a:t> </a:t>
            </a:r>
            <a:r>
              <a:rPr lang="es-MX" sz="1000" b="1" dirty="0" smtClean="0"/>
              <a:t>Enjuiciamiento</a:t>
            </a:r>
          </a:p>
          <a:p>
            <a:pPr algn="ctr"/>
            <a:r>
              <a:rPr lang="es-MX" sz="1000" b="1" dirty="0"/>
              <a:t>teorías fundamentales sobre la solución de problemas: asociacionista, Gestalt y procesamiento de la</a:t>
            </a:r>
          </a:p>
          <a:p>
            <a:pPr algn="ctr"/>
            <a:r>
              <a:rPr lang="es-MX" sz="1000" b="1" dirty="0"/>
              <a:t>información.</a:t>
            </a:r>
          </a:p>
        </p:txBody>
      </p:sp>
      <p:sp>
        <p:nvSpPr>
          <p:cNvPr id="9" name="8 Elipse"/>
          <p:cNvSpPr/>
          <p:nvPr/>
        </p:nvSpPr>
        <p:spPr>
          <a:xfrm>
            <a:off x="142844" y="4714884"/>
            <a:ext cx="3929090" cy="15001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/>
              <a:t>Asociacionista: los asociacionistas ven la solución de problemas como una activación asociativa. La</a:t>
            </a:r>
          </a:p>
          <a:p>
            <a:pPr algn="ctr"/>
            <a:r>
              <a:rPr lang="es-MX" sz="900" b="1" dirty="0"/>
              <a:t>experiencia pasada es fundamental. Una tarea nueva constituye un problema cuando el aprendizaje anterior de</a:t>
            </a:r>
          </a:p>
          <a:p>
            <a:pPr algn="ctr"/>
            <a:r>
              <a:rPr lang="es-MX" sz="900" b="1" dirty="0"/>
              <a:t>los sujetos produce una transferencia negativa con la situación nueva</a:t>
            </a:r>
          </a:p>
        </p:txBody>
      </p:sp>
      <p:sp>
        <p:nvSpPr>
          <p:cNvPr id="10" name="9 Elipse"/>
          <p:cNvSpPr/>
          <p:nvPr/>
        </p:nvSpPr>
        <p:spPr>
          <a:xfrm>
            <a:off x="214282" y="2500306"/>
            <a:ext cx="2428892" cy="192882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" b="1" dirty="0" smtClean="0"/>
              <a:t>procesamiento </a:t>
            </a:r>
            <a:r>
              <a:rPr lang="es-MX" sz="800" b="1" dirty="0"/>
              <a:t>de la información: la resolución de un problema se produce cuando alguien que</a:t>
            </a:r>
          </a:p>
          <a:p>
            <a:pPr algn="ctr"/>
            <a:r>
              <a:rPr lang="es-MX" sz="800" b="1" dirty="0"/>
              <a:t>resuelve el problema traduce en una representación interna y luego busca el camino a través del espacio del</a:t>
            </a:r>
          </a:p>
          <a:p>
            <a:pPr algn="ctr"/>
            <a:r>
              <a:rPr lang="es-MX" sz="800" b="1" dirty="0"/>
              <a:t>problema desde el estado dado al estado final.</a:t>
            </a:r>
          </a:p>
        </p:txBody>
      </p:sp>
      <p:sp>
        <p:nvSpPr>
          <p:cNvPr id="11" name="10 Flecha derecha"/>
          <p:cNvSpPr/>
          <p:nvPr/>
        </p:nvSpPr>
        <p:spPr>
          <a:xfrm rot="7469291" flipH="1">
            <a:off x="4960331" y="1788463"/>
            <a:ext cx="1136029" cy="50006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derecha"/>
          <p:cNvSpPr/>
          <p:nvPr/>
        </p:nvSpPr>
        <p:spPr>
          <a:xfrm rot="10544586" flipH="1">
            <a:off x="5929322" y="3143248"/>
            <a:ext cx="642942" cy="214315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derecha"/>
          <p:cNvSpPr/>
          <p:nvPr/>
        </p:nvSpPr>
        <p:spPr>
          <a:xfrm rot="13645529" flipH="1">
            <a:off x="5286779" y="4052164"/>
            <a:ext cx="1136029" cy="50006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lecha derecha"/>
          <p:cNvSpPr/>
          <p:nvPr/>
        </p:nvSpPr>
        <p:spPr>
          <a:xfrm rot="18013776" flipH="1">
            <a:off x="3148673" y="4152813"/>
            <a:ext cx="1136029" cy="50006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Flecha derecha"/>
          <p:cNvSpPr/>
          <p:nvPr/>
        </p:nvSpPr>
        <p:spPr>
          <a:xfrm rot="2059399" flipH="1">
            <a:off x="2899564" y="1991232"/>
            <a:ext cx="1136029" cy="50006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Flecha derecha"/>
          <p:cNvSpPr/>
          <p:nvPr/>
        </p:nvSpPr>
        <p:spPr>
          <a:xfrm rot="21349266" flipH="1">
            <a:off x="2729157" y="3201308"/>
            <a:ext cx="642942" cy="214315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3286116" y="2500306"/>
            <a:ext cx="2643206" cy="1428760"/>
          </a:xfrm>
          <a:prstGeom prst="ellipse">
            <a:avLst/>
          </a:prstGeom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/>
              <a:t>Psicología del pensamiento aplicada</a:t>
            </a:r>
            <a:endParaRPr lang="es-MX" sz="1600" dirty="0">
              <a:latin typeface="Agency FB" pitchFamily="34" charset="0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5715008" y="357166"/>
            <a:ext cx="3000396" cy="1428760"/>
          </a:xfrm>
          <a:prstGeom prst="ellipse">
            <a:avLst/>
          </a:prstGeom>
        </p:spPr>
        <p:style>
          <a:lnRef idx="1">
            <a:schemeClr val="accent6"/>
          </a:lnRef>
          <a:fillRef idx="1001">
            <a:schemeClr val="dk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/>
              <a:t>Trata de responder si las habilidades del pensamiento pueden enseñarse. El pionero fue Walton, creía que la</a:t>
            </a:r>
          </a:p>
          <a:p>
            <a:pPr algn="ctr"/>
            <a:r>
              <a:rPr lang="es-MX" sz="900" b="1" dirty="0"/>
              <a:t>inteligencia era hereditaria. </a:t>
            </a:r>
          </a:p>
        </p:txBody>
      </p:sp>
      <p:sp>
        <p:nvSpPr>
          <p:cNvPr id="6" name="5 Elipse"/>
          <p:cNvSpPr/>
          <p:nvPr/>
        </p:nvSpPr>
        <p:spPr>
          <a:xfrm>
            <a:off x="571472" y="714356"/>
            <a:ext cx="2643206" cy="1428760"/>
          </a:xfrm>
          <a:prstGeom prst="ellipse">
            <a:avLst/>
          </a:prstGeom>
        </p:spPr>
        <p:style>
          <a:lnRef idx="1">
            <a:schemeClr val="accent6"/>
          </a:lnRef>
          <a:fillRef idx="1001">
            <a:schemeClr val="dk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/>
              <a:t>Los componentes de la inteligencia fluida son:</a:t>
            </a:r>
          </a:p>
          <a:p>
            <a:pPr algn="ctr"/>
            <a:r>
              <a:rPr lang="es-MX" sz="900" b="1" dirty="0" smtClean="0"/>
              <a:t>Inducción.Deducción.Amplitud </a:t>
            </a:r>
            <a:r>
              <a:rPr lang="es-MX" sz="900" b="1" dirty="0"/>
              <a:t>de </a:t>
            </a:r>
            <a:r>
              <a:rPr lang="es-MX" sz="900" b="1" dirty="0" smtClean="0"/>
              <a:t>memoria.Percepción </a:t>
            </a:r>
            <a:r>
              <a:rPr lang="es-MX" sz="900" b="1" dirty="0"/>
              <a:t>de relaciones </a:t>
            </a:r>
            <a:r>
              <a:rPr lang="es-MX" sz="900" b="1" dirty="0" smtClean="0"/>
              <a:t>complejasLa </a:t>
            </a:r>
            <a:r>
              <a:rPr lang="es-MX" sz="900" b="1" dirty="0"/>
              <a:t>Inteligencia fluida: </a:t>
            </a:r>
            <a:r>
              <a:rPr lang="es-MX" sz="900" b="1" dirty="0" smtClean="0"/>
              <a:t>aptitud,tambiéncompetencia </a:t>
            </a:r>
            <a:r>
              <a:rPr lang="es-MX" sz="900" b="1" dirty="0"/>
              <a:t>o capacidad básica de </a:t>
            </a:r>
            <a:r>
              <a:rPr lang="es-MX" sz="900" b="1" dirty="0" smtClean="0"/>
              <a:t>un</a:t>
            </a:r>
            <a:endParaRPr lang="es-MX" sz="900" b="1" dirty="0"/>
          </a:p>
        </p:txBody>
      </p:sp>
      <p:sp>
        <p:nvSpPr>
          <p:cNvPr id="7" name="6 Elipse"/>
          <p:cNvSpPr/>
          <p:nvPr/>
        </p:nvSpPr>
        <p:spPr>
          <a:xfrm>
            <a:off x="6715140" y="2214554"/>
            <a:ext cx="2428860" cy="2000264"/>
          </a:xfrm>
          <a:prstGeom prst="ellipse">
            <a:avLst/>
          </a:prstGeom>
        </p:spPr>
        <p:style>
          <a:lnRef idx="1">
            <a:schemeClr val="accent6"/>
          </a:lnRef>
          <a:fillRef idx="1001">
            <a:schemeClr val="dk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/>
              <a:t>Binet (francés), crea la primera escala métrica de la inteligencia, lo hace para diferenciar a los retrasados que</a:t>
            </a:r>
          </a:p>
          <a:p>
            <a:pPr algn="ctr"/>
            <a:r>
              <a:rPr lang="es-MX" sz="1000" b="1" dirty="0"/>
              <a:t>no seguían el ritmo de las clases. Pasa a medir funciones mentales (memoria, atención, </a:t>
            </a:r>
            <a:r>
              <a:rPr lang="es-MX" sz="1000" b="1" dirty="0" smtClean="0"/>
              <a:t>imaginación)</a:t>
            </a:r>
            <a:endParaRPr lang="es-MX" sz="1000" b="1" dirty="0"/>
          </a:p>
        </p:txBody>
      </p:sp>
      <p:sp>
        <p:nvSpPr>
          <p:cNvPr id="8" name="7 Elipse"/>
          <p:cNvSpPr/>
          <p:nvPr/>
        </p:nvSpPr>
        <p:spPr>
          <a:xfrm>
            <a:off x="5357786" y="4857760"/>
            <a:ext cx="3429056" cy="1500198"/>
          </a:xfrm>
          <a:prstGeom prst="ellipse">
            <a:avLst/>
          </a:prstGeom>
        </p:spPr>
        <p:style>
          <a:lnRef idx="1">
            <a:schemeClr val="accent6"/>
          </a:lnRef>
          <a:fillRef idx="1001">
            <a:schemeClr val="dk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 err="1"/>
              <a:t>Terman</a:t>
            </a:r>
            <a:r>
              <a:rPr lang="es-MX" sz="1000" b="1" dirty="0"/>
              <a:t>: adapta a la población americana la escala de Binet, en Estados Unidos se denominan</a:t>
            </a:r>
          </a:p>
          <a:p>
            <a:pPr algn="ctr"/>
            <a:r>
              <a:rPr lang="es-MX" sz="1000" b="1" dirty="0" err="1"/>
              <a:t>Stanfard</a:t>
            </a:r>
            <a:r>
              <a:rPr lang="es-MX" sz="1000" b="1" dirty="0"/>
              <a:t>−Binet</a:t>
            </a:r>
            <a:r>
              <a:rPr lang="es-MX" sz="1000" b="1" dirty="0" smtClean="0"/>
              <a:t>.</a:t>
            </a:r>
          </a:p>
          <a:p>
            <a:pPr algn="ctr"/>
            <a:r>
              <a:rPr lang="es-MX" sz="1000" dirty="0"/>
              <a:t>CI= EM/EC x 100.</a:t>
            </a:r>
            <a:endParaRPr lang="es-MX" sz="1000" b="1" dirty="0"/>
          </a:p>
        </p:txBody>
      </p:sp>
      <p:sp>
        <p:nvSpPr>
          <p:cNvPr id="9" name="8 Elipse"/>
          <p:cNvSpPr/>
          <p:nvPr/>
        </p:nvSpPr>
        <p:spPr>
          <a:xfrm>
            <a:off x="142844" y="4714884"/>
            <a:ext cx="3929090" cy="1500198"/>
          </a:xfrm>
          <a:prstGeom prst="ellipse">
            <a:avLst/>
          </a:prstGeom>
        </p:spPr>
        <p:style>
          <a:lnRef idx="1">
            <a:schemeClr val="accent6"/>
          </a:lnRef>
          <a:fillRef idx="1001">
            <a:schemeClr val="dk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err="1"/>
              <a:t>Wecheler</a:t>
            </a:r>
            <a:r>
              <a:rPr lang="es-MX" sz="900" b="1" dirty="0"/>
              <a:t>, crea cinco test de inteligencia: WAIS, WISC, WPPSI</a:t>
            </a:r>
          </a:p>
          <a:p>
            <a:pPr algn="ctr"/>
            <a:r>
              <a:rPr lang="es-MX" sz="900" b="1" dirty="0" err="1"/>
              <a:t>Wechsler</a:t>
            </a:r>
            <a:r>
              <a:rPr lang="es-MX" sz="900" b="1" dirty="0"/>
              <a:t> distingue inteligencia verbal y manipulativa, lo aprendido y saber todo ¿? (creo que es saber como).</a:t>
            </a:r>
          </a:p>
        </p:txBody>
      </p:sp>
      <p:sp>
        <p:nvSpPr>
          <p:cNvPr id="10" name="9 Elipse"/>
          <p:cNvSpPr/>
          <p:nvPr/>
        </p:nvSpPr>
        <p:spPr>
          <a:xfrm>
            <a:off x="214282" y="2500306"/>
            <a:ext cx="2428892" cy="1928826"/>
          </a:xfrm>
          <a:prstGeom prst="ellipse">
            <a:avLst/>
          </a:prstGeom>
        </p:spPr>
        <p:style>
          <a:lnRef idx="1">
            <a:schemeClr val="accent6"/>
          </a:lnRef>
          <a:fillRef idx="1001">
            <a:schemeClr val="dk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" b="1" dirty="0" err="1"/>
              <a:t>Hebb</a:t>
            </a:r>
            <a:r>
              <a:rPr lang="es-MX" sz="800" b="1" dirty="0"/>
              <a:t>:</a:t>
            </a:r>
          </a:p>
          <a:p>
            <a:pPr algn="ctr"/>
            <a:r>
              <a:rPr lang="es-MX" sz="800" b="1" dirty="0"/>
              <a:t>A Inteligencia genotípica: sería la disposición hereditaria de un individuo que va a condicional el desarrollo</a:t>
            </a:r>
          </a:p>
          <a:p>
            <a:pPr algn="ctr"/>
            <a:r>
              <a:rPr lang="es-MX" sz="800" b="1" dirty="0"/>
              <a:t>individual de su inteligencia.</a:t>
            </a:r>
          </a:p>
          <a:p>
            <a:pPr algn="ctr"/>
            <a:r>
              <a:rPr lang="es-MX" sz="800" b="1" dirty="0"/>
              <a:t>B Inteligencia fenotípica: conjunto de ejecuciones inteligentes de un individuo. En estas ejecuciones</a:t>
            </a:r>
          </a:p>
          <a:p>
            <a:pPr algn="ctr"/>
            <a:r>
              <a:rPr lang="es-MX" sz="800" b="1" dirty="0"/>
              <a:t>tenemos:</a:t>
            </a:r>
          </a:p>
          <a:p>
            <a:pPr algn="ctr"/>
            <a:r>
              <a:rPr lang="es-MX" sz="800" b="1" dirty="0"/>
              <a:t>Conocimientos adquiridos.</a:t>
            </a:r>
          </a:p>
          <a:p>
            <a:pPr algn="ctr"/>
            <a:r>
              <a:rPr lang="es-MX" sz="800" b="1" dirty="0"/>
              <a:t>Influencia genotipo</a:t>
            </a:r>
            <a:r>
              <a:rPr lang="es-MX" sz="800" dirty="0"/>
              <a:t>.</a:t>
            </a:r>
            <a:r>
              <a:rPr lang="es-MX" sz="800" b="1" dirty="0" smtClean="0"/>
              <a:t>.</a:t>
            </a:r>
            <a:endParaRPr lang="es-MX" sz="800" b="1" dirty="0"/>
          </a:p>
        </p:txBody>
      </p:sp>
      <p:sp>
        <p:nvSpPr>
          <p:cNvPr id="11" name="10 Flecha derecha"/>
          <p:cNvSpPr/>
          <p:nvPr/>
        </p:nvSpPr>
        <p:spPr>
          <a:xfrm rot="7469291" flipH="1">
            <a:off x="4960331" y="1788463"/>
            <a:ext cx="1136029" cy="50006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00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derecha"/>
          <p:cNvSpPr/>
          <p:nvPr/>
        </p:nvSpPr>
        <p:spPr>
          <a:xfrm rot="10544586" flipH="1">
            <a:off x="5929322" y="3143248"/>
            <a:ext cx="642942" cy="21431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00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derecha"/>
          <p:cNvSpPr/>
          <p:nvPr/>
        </p:nvSpPr>
        <p:spPr>
          <a:xfrm rot="13645529" flipH="1">
            <a:off x="5286779" y="4052164"/>
            <a:ext cx="1136029" cy="50006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00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lecha derecha"/>
          <p:cNvSpPr/>
          <p:nvPr/>
        </p:nvSpPr>
        <p:spPr>
          <a:xfrm rot="18013776" flipH="1">
            <a:off x="3148673" y="4152813"/>
            <a:ext cx="1136029" cy="50006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00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Flecha derecha"/>
          <p:cNvSpPr/>
          <p:nvPr/>
        </p:nvSpPr>
        <p:spPr>
          <a:xfrm rot="2059399" flipH="1">
            <a:off x="2899564" y="1991232"/>
            <a:ext cx="1136029" cy="50006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00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Flecha derecha"/>
          <p:cNvSpPr/>
          <p:nvPr/>
        </p:nvSpPr>
        <p:spPr>
          <a:xfrm rot="21349266" flipH="1">
            <a:off x="2729157" y="3201308"/>
            <a:ext cx="642942" cy="21431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00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3286116" y="2500306"/>
            <a:ext cx="2643206" cy="142876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/>
              <a:t>Teorías </a:t>
            </a:r>
            <a:r>
              <a:rPr lang="es-MX" sz="1600" b="1" dirty="0" smtClean="0"/>
              <a:t>cognitivas</a:t>
            </a:r>
            <a:endParaRPr lang="es-MX" sz="1600" b="1" dirty="0"/>
          </a:p>
        </p:txBody>
      </p:sp>
      <p:sp>
        <p:nvSpPr>
          <p:cNvPr id="5" name="4 Elipse"/>
          <p:cNvSpPr/>
          <p:nvPr/>
        </p:nvSpPr>
        <p:spPr>
          <a:xfrm>
            <a:off x="5715008" y="357166"/>
            <a:ext cx="3000396" cy="142876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/>
              <a:t>Subteoría contextual: tiene en cuenta el mundo real que tiene relevancia para el sujeto. En esta </a:t>
            </a:r>
            <a:r>
              <a:rPr lang="es-MX" sz="900" b="1" dirty="0" smtClean="0"/>
              <a:t>teoría tenemos </a:t>
            </a:r>
            <a:r>
              <a:rPr lang="es-MX" sz="900" b="1" dirty="0"/>
              <a:t>una </a:t>
            </a:r>
            <a:r>
              <a:rPr lang="es-MX" sz="900" b="1" dirty="0" smtClean="0"/>
              <a:t>inteligencia:</a:t>
            </a:r>
          </a:p>
          <a:p>
            <a:pPr algn="ctr"/>
            <a:r>
              <a:rPr lang="es-MX" sz="900" b="1" dirty="0" smtClean="0"/>
              <a:t>Propositiva: Adaptativa,</a:t>
            </a:r>
            <a:r>
              <a:rPr lang="es-MX" sz="900" b="1" dirty="0"/>
              <a:t> </a:t>
            </a:r>
            <a:r>
              <a:rPr lang="es-MX" sz="900" b="1" dirty="0" smtClean="0"/>
              <a:t>Representativa,</a:t>
            </a:r>
            <a:r>
              <a:rPr lang="es-MX" sz="900" b="1" dirty="0"/>
              <a:t> Selectiva</a:t>
            </a:r>
          </a:p>
          <a:p>
            <a:pPr algn="ctr"/>
            <a:endParaRPr lang="es-MX" sz="900" b="1" dirty="0"/>
          </a:p>
        </p:txBody>
      </p:sp>
      <p:sp>
        <p:nvSpPr>
          <p:cNvPr id="6" name="5 Elipse"/>
          <p:cNvSpPr/>
          <p:nvPr/>
        </p:nvSpPr>
        <p:spPr>
          <a:xfrm>
            <a:off x="571472" y="714356"/>
            <a:ext cx="2643206" cy="142876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/>
              <a:t>Modelo del usuario de la buena estrategia. Pressley </a:t>
            </a:r>
            <a:r>
              <a:rPr lang="es-MX" sz="900" b="1" dirty="0" smtClean="0"/>
              <a:t>:saber transferir, ser estratégico, con motivación y confianza</a:t>
            </a:r>
            <a:endParaRPr lang="es-MX" sz="900" b="1" dirty="0"/>
          </a:p>
        </p:txBody>
      </p:sp>
      <p:sp>
        <p:nvSpPr>
          <p:cNvPr id="7" name="6 Elipse"/>
          <p:cNvSpPr/>
          <p:nvPr/>
        </p:nvSpPr>
        <p:spPr>
          <a:xfrm>
            <a:off x="6715140" y="2214554"/>
            <a:ext cx="2428860" cy="200026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/>
              <a:t>Subteoría </a:t>
            </a:r>
            <a:r>
              <a:rPr lang="es-MX" sz="1000" b="1" dirty="0" smtClean="0"/>
              <a:t>componencial:</a:t>
            </a:r>
          </a:p>
          <a:p>
            <a:pPr algn="ctr"/>
            <a:r>
              <a:rPr lang="es-MX" sz="1000" b="1" dirty="0"/>
              <a:t>Ejecución</a:t>
            </a:r>
            <a:r>
              <a:rPr lang="es-MX" sz="1000" b="1" dirty="0" smtClean="0"/>
              <a:t>.,</a:t>
            </a:r>
            <a:r>
              <a:rPr lang="es-MX" sz="1000" b="1" dirty="0"/>
              <a:t> </a:t>
            </a:r>
            <a:r>
              <a:rPr lang="es-MX" sz="1000" b="1" dirty="0" smtClean="0"/>
              <a:t>Adquisición,</a:t>
            </a:r>
            <a:r>
              <a:rPr lang="es-MX" sz="1000" b="1" dirty="0"/>
              <a:t> </a:t>
            </a:r>
            <a:r>
              <a:rPr lang="es-MX" sz="1000" b="1" dirty="0" smtClean="0"/>
              <a:t>Adquisición,</a:t>
            </a:r>
            <a:r>
              <a:rPr lang="es-MX" sz="1000" b="1" dirty="0"/>
              <a:t> Transferencia.</a:t>
            </a:r>
          </a:p>
        </p:txBody>
      </p:sp>
      <p:sp>
        <p:nvSpPr>
          <p:cNvPr id="8" name="7 Elipse"/>
          <p:cNvSpPr/>
          <p:nvPr/>
        </p:nvSpPr>
        <p:spPr>
          <a:xfrm>
            <a:off x="5357786" y="4857760"/>
            <a:ext cx="3429056" cy="1500198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/>
              <a:t>Subteoría </a:t>
            </a:r>
            <a:r>
              <a:rPr lang="es-MX" sz="1000" b="1" dirty="0" smtClean="0"/>
              <a:t>intermedia:</a:t>
            </a:r>
            <a:r>
              <a:rPr lang="es-MX" sz="1000" dirty="0"/>
              <a:t> </a:t>
            </a:r>
            <a:r>
              <a:rPr lang="es-MX" sz="1000" dirty="0" smtClean="0"/>
              <a:t>Codificación,</a:t>
            </a:r>
            <a:r>
              <a:rPr lang="es-MX" sz="1000" dirty="0"/>
              <a:t> Inferencia</a:t>
            </a:r>
            <a:r>
              <a:rPr lang="es-MX" sz="1000" dirty="0" smtClean="0"/>
              <a:t>.</a:t>
            </a:r>
            <a:r>
              <a:rPr lang="es-MX" sz="1000" dirty="0"/>
              <a:t> Justificación</a:t>
            </a:r>
            <a:r>
              <a:rPr lang="es-MX" sz="1000" dirty="0" smtClean="0"/>
              <a:t>.</a:t>
            </a:r>
            <a:r>
              <a:rPr lang="es-MX" sz="1000" dirty="0"/>
              <a:t> Respuesta.</a:t>
            </a:r>
            <a:endParaRPr lang="es-MX" sz="1000" b="1" dirty="0"/>
          </a:p>
        </p:txBody>
      </p:sp>
      <p:sp>
        <p:nvSpPr>
          <p:cNvPr id="9" name="8 Elipse"/>
          <p:cNvSpPr/>
          <p:nvPr/>
        </p:nvSpPr>
        <p:spPr>
          <a:xfrm>
            <a:off x="142844" y="4714884"/>
            <a:ext cx="3929090" cy="1500198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/>
              <a:t>Estrategias cognitivas y metacognitivas</a:t>
            </a:r>
          </a:p>
          <a:p>
            <a:pPr algn="ctr"/>
            <a:r>
              <a:rPr lang="es-MX" sz="900" b="1" dirty="0"/>
              <a:t>El ambiente modifica la inteligencia entorno a un 20% . Se ve a la inteligencia como una capacidad o potencia</a:t>
            </a:r>
          </a:p>
          <a:p>
            <a:pPr algn="ctr"/>
            <a:r>
              <a:rPr lang="es-MX" sz="900" b="1" dirty="0"/>
              <a:t>de modificar. La inteligencia es una estructura latente que se actualiza en sus operaciones. La mejora</a:t>
            </a:r>
          </a:p>
          <a:p>
            <a:pPr algn="ctr"/>
            <a:r>
              <a:rPr lang="es-MX" sz="900" b="1" dirty="0"/>
              <a:t>podríamos concretarla como el ordenamiento en estrategias. Razonamiento estratégico.</a:t>
            </a:r>
          </a:p>
        </p:txBody>
      </p:sp>
      <p:sp>
        <p:nvSpPr>
          <p:cNvPr id="10" name="9 Elipse"/>
          <p:cNvSpPr/>
          <p:nvPr/>
        </p:nvSpPr>
        <p:spPr>
          <a:xfrm>
            <a:off x="214282" y="2500306"/>
            <a:ext cx="2428892" cy="1928826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" b="1" dirty="0" err="1"/>
              <a:t>Hebb</a:t>
            </a:r>
            <a:r>
              <a:rPr lang="es-MX" sz="800" b="1" dirty="0"/>
              <a:t>:</a:t>
            </a:r>
          </a:p>
          <a:p>
            <a:pPr algn="ctr"/>
            <a:r>
              <a:rPr lang="es-MX" sz="800" b="1" dirty="0"/>
              <a:t>A Inteligencia genotípica: sería la disposición hereditaria de un individuo que va a condicional el desarrollo</a:t>
            </a:r>
          </a:p>
          <a:p>
            <a:pPr algn="ctr"/>
            <a:r>
              <a:rPr lang="es-MX" sz="800" b="1" dirty="0"/>
              <a:t>individual de su inteligencia.</a:t>
            </a:r>
          </a:p>
          <a:p>
            <a:pPr algn="ctr"/>
            <a:r>
              <a:rPr lang="es-MX" sz="800" b="1" dirty="0"/>
              <a:t>B Inteligencia fenotípica: conjunto de ejecuciones inteligentes de un individuo. En estas ejecuciones</a:t>
            </a:r>
          </a:p>
          <a:p>
            <a:pPr algn="ctr"/>
            <a:r>
              <a:rPr lang="es-MX" sz="800" b="1" dirty="0"/>
              <a:t>tenemos:</a:t>
            </a:r>
          </a:p>
          <a:p>
            <a:pPr algn="ctr"/>
            <a:r>
              <a:rPr lang="es-MX" sz="800" b="1" dirty="0"/>
              <a:t>Conocimientos adquiridos.</a:t>
            </a:r>
          </a:p>
          <a:p>
            <a:pPr algn="ctr"/>
            <a:r>
              <a:rPr lang="es-MX" sz="800" b="1" dirty="0"/>
              <a:t>Influencia genotipo</a:t>
            </a:r>
            <a:r>
              <a:rPr lang="es-MX" sz="800" dirty="0"/>
              <a:t>.</a:t>
            </a:r>
            <a:r>
              <a:rPr lang="es-MX" sz="800" b="1" dirty="0" smtClean="0"/>
              <a:t>.</a:t>
            </a:r>
            <a:endParaRPr lang="es-MX" sz="800" b="1" dirty="0"/>
          </a:p>
        </p:txBody>
      </p:sp>
      <p:sp>
        <p:nvSpPr>
          <p:cNvPr id="11" name="10 Flecha derecha"/>
          <p:cNvSpPr/>
          <p:nvPr/>
        </p:nvSpPr>
        <p:spPr>
          <a:xfrm rot="7469291" flipH="1">
            <a:off x="4960331" y="1788463"/>
            <a:ext cx="1136029" cy="500066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derecha"/>
          <p:cNvSpPr/>
          <p:nvPr/>
        </p:nvSpPr>
        <p:spPr>
          <a:xfrm rot="10544586" flipH="1">
            <a:off x="5929322" y="3143248"/>
            <a:ext cx="642942" cy="214315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derecha"/>
          <p:cNvSpPr/>
          <p:nvPr/>
        </p:nvSpPr>
        <p:spPr>
          <a:xfrm rot="13645529" flipH="1">
            <a:off x="5286779" y="4052164"/>
            <a:ext cx="1136029" cy="500066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lecha derecha"/>
          <p:cNvSpPr/>
          <p:nvPr/>
        </p:nvSpPr>
        <p:spPr>
          <a:xfrm rot="18013776" flipH="1">
            <a:off x="3148673" y="4152813"/>
            <a:ext cx="1136029" cy="500066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Flecha derecha"/>
          <p:cNvSpPr/>
          <p:nvPr/>
        </p:nvSpPr>
        <p:spPr>
          <a:xfrm rot="2059399" flipH="1">
            <a:off x="2899564" y="1991232"/>
            <a:ext cx="1136029" cy="500066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Flecha derecha"/>
          <p:cNvSpPr/>
          <p:nvPr/>
        </p:nvSpPr>
        <p:spPr>
          <a:xfrm rot="21349266" flipH="1">
            <a:off x="2729157" y="3201308"/>
            <a:ext cx="642942" cy="214315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1290" cy="685799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"/>
            <a:ext cx="9725025" cy="68389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285</TotalTime>
  <Words>834</Words>
  <Application>Microsoft Office PowerPoint</Application>
  <PresentationFormat>Presentación en pantalla (4:3)</PresentationFormat>
  <Paragraphs>78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Módulo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KORI</cp:lastModifiedBy>
  <cp:revision>38</cp:revision>
  <dcterms:created xsi:type="dcterms:W3CDTF">2010-04-24T12:07:39Z</dcterms:created>
  <dcterms:modified xsi:type="dcterms:W3CDTF">2010-04-27T05:55:32Z</dcterms:modified>
</cp:coreProperties>
</file>